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580" y="-888"/>
      </p:cViewPr>
      <p:guideLst>
        <p:guide orient="horz" pos="572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520A1-6A50-44D8-9E9F-D8603EAB0DF6}" type="doc">
      <dgm:prSet loTypeId="urn:microsoft.com/office/officeart/2005/8/layout/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9DFA1645-9F2C-4749-8D10-158C10C3118B}">
      <dgm:prSet phldrT="[Text]"/>
      <dgm:spPr/>
      <dgm:t>
        <a:bodyPr/>
        <a:lstStyle/>
        <a:p>
          <a:r>
            <a:rPr lang="de-DE" dirty="0" smtClean="0"/>
            <a:t>Prozentrechnung…Was ist das?</a:t>
          </a:r>
          <a:endParaRPr lang="de-DE" dirty="0"/>
        </a:p>
      </dgm:t>
    </dgm:pt>
    <dgm:pt modelId="{ECE72C74-4A2D-4592-B838-C6E697C15FDB}" type="parTrans" cxnId="{9A6E708E-3C2C-401C-96DD-48E2ACB50821}">
      <dgm:prSet/>
      <dgm:spPr/>
      <dgm:t>
        <a:bodyPr/>
        <a:lstStyle/>
        <a:p>
          <a:endParaRPr lang="de-DE"/>
        </a:p>
      </dgm:t>
    </dgm:pt>
    <dgm:pt modelId="{05531B6E-AF10-4268-A22C-E9465B45F259}" type="sibTrans" cxnId="{9A6E708E-3C2C-401C-96DD-48E2ACB50821}">
      <dgm:prSet/>
      <dgm:spPr/>
      <dgm:t>
        <a:bodyPr/>
        <a:lstStyle/>
        <a:p>
          <a:endParaRPr lang="de-DE"/>
        </a:p>
      </dgm:t>
    </dgm:pt>
    <dgm:pt modelId="{6A0F4BD8-DDA8-4116-B12B-B3B5FD7B2270}">
      <dgm:prSet phldrT="[Text]"/>
      <dgm:spPr/>
      <dgm:t>
        <a:bodyPr/>
        <a:lstStyle/>
        <a:p>
          <a:r>
            <a:rPr lang="de-DE" dirty="0" smtClean="0"/>
            <a:t>Grundwert, Prozentwert, Prozentsatz… Bahnhof?!</a:t>
          </a:r>
          <a:endParaRPr lang="de-DE" dirty="0"/>
        </a:p>
      </dgm:t>
    </dgm:pt>
    <dgm:pt modelId="{7951523C-403A-41EE-B37B-9B7EBBEB27E8}" type="parTrans" cxnId="{71625E08-676E-4608-9FD4-D284DB23ADE3}">
      <dgm:prSet/>
      <dgm:spPr/>
      <dgm:t>
        <a:bodyPr/>
        <a:lstStyle/>
        <a:p>
          <a:endParaRPr lang="de-DE"/>
        </a:p>
      </dgm:t>
    </dgm:pt>
    <dgm:pt modelId="{0CC63292-169E-4410-BD2C-505DC196478D}" type="sibTrans" cxnId="{71625E08-676E-4608-9FD4-D284DB23ADE3}">
      <dgm:prSet/>
      <dgm:spPr/>
      <dgm:t>
        <a:bodyPr/>
        <a:lstStyle/>
        <a:p>
          <a:endParaRPr lang="de-DE"/>
        </a:p>
      </dgm:t>
    </dgm:pt>
    <dgm:pt modelId="{45B20BE4-5E79-4081-958D-5B65EE90179F}">
      <dgm:prSet phldrT="[Text]"/>
      <dgm:spPr/>
      <dgm:t>
        <a:bodyPr/>
        <a:lstStyle/>
        <a:p>
          <a:r>
            <a:rPr lang="de-DE" dirty="0" smtClean="0"/>
            <a:t>Prozentrechnung in der Praxis</a:t>
          </a:r>
          <a:endParaRPr lang="de-DE" dirty="0"/>
        </a:p>
      </dgm:t>
    </dgm:pt>
    <dgm:pt modelId="{4B8ECBDB-4D87-41DD-A6D6-1F4BDE00C2AF}" type="parTrans" cxnId="{B130C424-9771-4D16-8FA2-0B7FAF6D6274}">
      <dgm:prSet/>
      <dgm:spPr/>
      <dgm:t>
        <a:bodyPr/>
        <a:lstStyle/>
        <a:p>
          <a:endParaRPr lang="de-DE"/>
        </a:p>
      </dgm:t>
    </dgm:pt>
    <dgm:pt modelId="{CF01E30B-3F75-4F74-B79D-2ACD5371B2AE}" type="sibTrans" cxnId="{B130C424-9771-4D16-8FA2-0B7FAF6D6274}">
      <dgm:prSet/>
      <dgm:spPr/>
      <dgm:t>
        <a:bodyPr/>
        <a:lstStyle/>
        <a:p>
          <a:endParaRPr lang="de-DE"/>
        </a:p>
      </dgm:t>
    </dgm:pt>
    <dgm:pt modelId="{0816A0BF-EB5E-44D7-811B-D697815ACD45}">
      <dgm:prSet/>
      <dgm:spPr/>
      <dgm:t>
        <a:bodyPr/>
        <a:lstStyle/>
        <a:p>
          <a:r>
            <a:rPr lang="de-DE" dirty="0" smtClean="0"/>
            <a:t>Rechnen mit Prozenten</a:t>
          </a:r>
        </a:p>
      </dgm:t>
    </dgm:pt>
    <dgm:pt modelId="{3E81C9DA-DE46-4C97-BE6B-2A487088A1E6}" type="parTrans" cxnId="{B908C090-8029-40EC-92D0-25302526CB38}">
      <dgm:prSet/>
      <dgm:spPr/>
      <dgm:t>
        <a:bodyPr/>
        <a:lstStyle/>
        <a:p>
          <a:endParaRPr lang="de-DE"/>
        </a:p>
      </dgm:t>
    </dgm:pt>
    <dgm:pt modelId="{8A9A340A-427B-4CD0-8927-063A2CC83C09}" type="sibTrans" cxnId="{B908C090-8029-40EC-92D0-25302526CB38}">
      <dgm:prSet/>
      <dgm:spPr/>
      <dgm:t>
        <a:bodyPr/>
        <a:lstStyle/>
        <a:p>
          <a:endParaRPr lang="de-DE"/>
        </a:p>
      </dgm:t>
    </dgm:pt>
    <dgm:pt modelId="{75E04202-726C-4B48-B799-790DA94A6F8C}">
      <dgm:prSet/>
      <dgm:spPr/>
      <dgm:t>
        <a:bodyPr/>
        <a:lstStyle/>
        <a:p>
          <a:r>
            <a:rPr lang="de-DE" dirty="0" smtClean="0"/>
            <a:t>Wir klären wozu die Prozentrechnung gut ist?</a:t>
          </a:r>
          <a:endParaRPr lang="de-DE" dirty="0"/>
        </a:p>
      </dgm:t>
    </dgm:pt>
    <dgm:pt modelId="{00C38AAA-87D3-4F27-B783-CDF32D4640D7}" type="parTrans" cxnId="{52F0C3FB-4DE4-4A73-99D7-87436A48C688}">
      <dgm:prSet/>
      <dgm:spPr/>
      <dgm:t>
        <a:bodyPr/>
        <a:lstStyle/>
        <a:p>
          <a:endParaRPr lang="de-DE"/>
        </a:p>
      </dgm:t>
    </dgm:pt>
    <dgm:pt modelId="{38E0F12B-380A-4514-A1D4-4948C8EA9D35}" type="sibTrans" cxnId="{52F0C3FB-4DE4-4A73-99D7-87436A48C688}">
      <dgm:prSet/>
      <dgm:spPr/>
      <dgm:t>
        <a:bodyPr/>
        <a:lstStyle/>
        <a:p>
          <a:endParaRPr lang="de-DE"/>
        </a:p>
      </dgm:t>
    </dgm:pt>
    <dgm:pt modelId="{885CC95D-FC04-4389-AA40-3DE7E48BB9F2}">
      <dgm:prSet/>
      <dgm:spPr/>
      <dgm:t>
        <a:bodyPr/>
        <a:lstStyle/>
        <a:p>
          <a:r>
            <a:rPr lang="de-DE" dirty="0" smtClean="0"/>
            <a:t>Wir klären Wichtige Begriffe der Prozentrechnung.</a:t>
          </a:r>
          <a:endParaRPr lang="de-DE" dirty="0"/>
        </a:p>
      </dgm:t>
    </dgm:pt>
    <dgm:pt modelId="{E0865BD7-DE1C-4623-B9A9-2F115FDD749F}" type="parTrans" cxnId="{0F7FF05F-6B48-48FD-8A8A-DB5A8BD47AA3}">
      <dgm:prSet/>
      <dgm:spPr/>
      <dgm:t>
        <a:bodyPr/>
        <a:lstStyle/>
        <a:p>
          <a:endParaRPr lang="de-DE"/>
        </a:p>
      </dgm:t>
    </dgm:pt>
    <dgm:pt modelId="{27AA929D-DFF7-4E30-8F5E-65EDA4D5EE19}" type="sibTrans" cxnId="{0F7FF05F-6B48-48FD-8A8A-DB5A8BD47AA3}">
      <dgm:prSet/>
      <dgm:spPr/>
      <dgm:t>
        <a:bodyPr/>
        <a:lstStyle/>
        <a:p>
          <a:endParaRPr lang="de-DE"/>
        </a:p>
      </dgm:t>
    </dgm:pt>
    <dgm:pt modelId="{4CCCFB73-F53B-442D-B9B1-A9F4EB71186A}">
      <dgm:prSet/>
      <dgm:spPr/>
      <dgm:t>
        <a:bodyPr/>
        <a:lstStyle/>
        <a:p>
          <a:r>
            <a:rPr lang="de-DE" dirty="0" smtClean="0"/>
            <a:t>Wir schauen uns an, wie man Prozentangaben rechnen kann.</a:t>
          </a:r>
          <a:endParaRPr lang="de-DE" dirty="0"/>
        </a:p>
      </dgm:t>
    </dgm:pt>
    <dgm:pt modelId="{5DC92E41-2E69-487A-B0EB-D46100163E4C}" type="parTrans" cxnId="{1C1C98C1-E031-417B-B363-DC9A0C3EC9CD}">
      <dgm:prSet/>
      <dgm:spPr/>
      <dgm:t>
        <a:bodyPr/>
        <a:lstStyle/>
        <a:p>
          <a:endParaRPr lang="de-DE"/>
        </a:p>
      </dgm:t>
    </dgm:pt>
    <dgm:pt modelId="{FAB18D58-10B6-490D-AFDB-19DFD4625329}" type="sibTrans" cxnId="{1C1C98C1-E031-417B-B363-DC9A0C3EC9CD}">
      <dgm:prSet/>
      <dgm:spPr/>
      <dgm:t>
        <a:bodyPr/>
        <a:lstStyle/>
        <a:p>
          <a:endParaRPr lang="de-DE"/>
        </a:p>
      </dgm:t>
    </dgm:pt>
    <dgm:pt modelId="{430AC734-3835-43AC-B9C4-185CE85B7029}">
      <dgm:prSet/>
      <dgm:spPr/>
      <dgm:t>
        <a:bodyPr/>
        <a:lstStyle/>
        <a:p>
          <a:r>
            <a:rPr lang="de-DE" dirty="0" smtClean="0"/>
            <a:t>Wir betrachten Beispiele aus dem richtigen Leben.</a:t>
          </a:r>
          <a:endParaRPr lang="de-DE" dirty="0"/>
        </a:p>
      </dgm:t>
    </dgm:pt>
    <dgm:pt modelId="{3A4E9B37-3E07-4CD8-A56C-DECB2D17A5CC}" type="parTrans" cxnId="{164A05B0-227D-441F-A512-3F168BBF514B}">
      <dgm:prSet/>
      <dgm:spPr/>
      <dgm:t>
        <a:bodyPr/>
        <a:lstStyle/>
        <a:p>
          <a:endParaRPr lang="de-DE"/>
        </a:p>
      </dgm:t>
    </dgm:pt>
    <dgm:pt modelId="{24663320-8565-4FB4-A0AC-A6FBBC8B233D}" type="sibTrans" cxnId="{164A05B0-227D-441F-A512-3F168BBF514B}">
      <dgm:prSet/>
      <dgm:spPr/>
      <dgm:t>
        <a:bodyPr/>
        <a:lstStyle/>
        <a:p>
          <a:endParaRPr lang="de-DE"/>
        </a:p>
      </dgm:t>
    </dgm:pt>
    <dgm:pt modelId="{205E871E-E957-4AE2-9376-67B8B7DD94CF}" type="pres">
      <dgm:prSet presAssocID="{E9F520A1-6A50-44D8-9E9F-D8603EAB0D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4E146B9-5BE7-46EA-AC48-20AC0D01CAF9}" type="pres">
      <dgm:prSet presAssocID="{9DFA1645-9F2C-4749-8D10-158C10C3118B}" presName="parentLin" presStyleCnt="0"/>
      <dgm:spPr/>
    </dgm:pt>
    <dgm:pt modelId="{FDA3E642-F33B-4F46-B5C4-BADFAAD3E5DF}" type="pres">
      <dgm:prSet presAssocID="{9DFA1645-9F2C-4749-8D10-158C10C3118B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1191161F-9F07-47C4-A700-D93EFABAB0F3}" type="pres">
      <dgm:prSet presAssocID="{9DFA1645-9F2C-4749-8D10-158C10C311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BEE0A1-5364-4BE1-824F-0BF54F21B3D0}" type="pres">
      <dgm:prSet presAssocID="{9DFA1645-9F2C-4749-8D10-158C10C3118B}" presName="negativeSpace" presStyleCnt="0"/>
      <dgm:spPr/>
    </dgm:pt>
    <dgm:pt modelId="{9EDFB85B-6967-4E58-B218-D36264C82F11}" type="pres">
      <dgm:prSet presAssocID="{9DFA1645-9F2C-4749-8D10-158C10C3118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B8BB48-03A9-4A35-8368-AAF5910C4FAB}" type="pres">
      <dgm:prSet presAssocID="{05531B6E-AF10-4268-A22C-E9465B45F259}" presName="spaceBetweenRectangles" presStyleCnt="0"/>
      <dgm:spPr/>
    </dgm:pt>
    <dgm:pt modelId="{9CB4AE2B-9724-4B3D-A2FC-177A59EB4B55}" type="pres">
      <dgm:prSet presAssocID="{6A0F4BD8-DDA8-4116-B12B-B3B5FD7B2270}" presName="parentLin" presStyleCnt="0"/>
      <dgm:spPr/>
    </dgm:pt>
    <dgm:pt modelId="{68AD7B6F-F3B0-4061-B763-0B197978A426}" type="pres">
      <dgm:prSet presAssocID="{6A0F4BD8-DDA8-4116-B12B-B3B5FD7B2270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BBD71C6B-1FEF-45ED-A810-ED9DDE424EFA}" type="pres">
      <dgm:prSet presAssocID="{6A0F4BD8-DDA8-4116-B12B-B3B5FD7B22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E59A28-D5E2-4FEF-9673-EE11B653BFFD}" type="pres">
      <dgm:prSet presAssocID="{6A0F4BD8-DDA8-4116-B12B-B3B5FD7B2270}" presName="negativeSpace" presStyleCnt="0"/>
      <dgm:spPr/>
    </dgm:pt>
    <dgm:pt modelId="{87627B44-7ED8-42EE-8E92-268F0FC8ABFE}" type="pres">
      <dgm:prSet presAssocID="{6A0F4BD8-DDA8-4116-B12B-B3B5FD7B227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618627-071F-4B5D-BDBE-F3315CB4B8A2}" type="pres">
      <dgm:prSet presAssocID="{0CC63292-169E-4410-BD2C-505DC196478D}" presName="spaceBetweenRectangles" presStyleCnt="0"/>
      <dgm:spPr/>
    </dgm:pt>
    <dgm:pt modelId="{C751E92A-D5FD-4BE7-BCAD-EA004572ECA7}" type="pres">
      <dgm:prSet presAssocID="{0816A0BF-EB5E-44D7-811B-D697815ACD45}" presName="parentLin" presStyleCnt="0"/>
      <dgm:spPr/>
    </dgm:pt>
    <dgm:pt modelId="{7E9A5014-ABA0-44DD-99EF-5BF7536297D7}" type="pres">
      <dgm:prSet presAssocID="{0816A0BF-EB5E-44D7-811B-D697815ACD45}" presName="parentLeftMargin" presStyleLbl="node1" presStyleIdx="1" presStyleCnt="4"/>
      <dgm:spPr/>
      <dgm:t>
        <a:bodyPr/>
        <a:lstStyle/>
        <a:p>
          <a:endParaRPr lang="de-DE"/>
        </a:p>
      </dgm:t>
    </dgm:pt>
    <dgm:pt modelId="{421B8107-C2B0-4716-9827-B13A15C5841F}" type="pres">
      <dgm:prSet presAssocID="{0816A0BF-EB5E-44D7-811B-D697815ACD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4F960B-F7EF-4A89-87E6-5CB295B65644}" type="pres">
      <dgm:prSet presAssocID="{0816A0BF-EB5E-44D7-811B-D697815ACD45}" presName="negativeSpace" presStyleCnt="0"/>
      <dgm:spPr/>
    </dgm:pt>
    <dgm:pt modelId="{93E52807-4842-4E54-A94F-5E26DD024D8D}" type="pres">
      <dgm:prSet presAssocID="{0816A0BF-EB5E-44D7-811B-D697815ACD4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E18FAB-8C31-4A42-9F12-8938630CE5D3}" type="pres">
      <dgm:prSet presAssocID="{8A9A340A-427B-4CD0-8927-063A2CC83C09}" presName="spaceBetweenRectangles" presStyleCnt="0"/>
      <dgm:spPr/>
    </dgm:pt>
    <dgm:pt modelId="{4DAD8E25-2B85-4F0B-88FC-DFC088BDFA59}" type="pres">
      <dgm:prSet presAssocID="{45B20BE4-5E79-4081-958D-5B65EE90179F}" presName="parentLin" presStyleCnt="0"/>
      <dgm:spPr/>
    </dgm:pt>
    <dgm:pt modelId="{0F1B4040-393E-4E9C-B87E-B8F27360D7F7}" type="pres">
      <dgm:prSet presAssocID="{45B20BE4-5E79-4081-958D-5B65EE90179F}" presName="parentLeftMargin" presStyleLbl="node1" presStyleIdx="2" presStyleCnt="4"/>
      <dgm:spPr/>
      <dgm:t>
        <a:bodyPr/>
        <a:lstStyle/>
        <a:p>
          <a:endParaRPr lang="de-DE"/>
        </a:p>
      </dgm:t>
    </dgm:pt>
    <dgm:pt modelId="{481275A1-887D-467D-B771-DEEE882D3764}" type="pres">
      <dgm:prSet presAssocID="{45B20BE4-5E79-4081-958D-5B65EE9017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04BF55-4406-48F1-8563-FADA975B77F3}" type="pres">
      <dgm:prSet presAssocID="{45B20BE4-5E79-4081-958D-5B65EE90179F}" presName="negativeSpace" presStyleCnt="0"/>
      <dgm:spPr/>
    </dgm:pt>
    <dgm:pt modelId="{DF0FD265-D87B-4ABD-8F40-07865504C65F}" type="pres">
      <dgm:prSet presAssocID="{45B20BE4-5E79-4081-958D-5B65EE90179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3F5A15F-4848-4009-B657-57A88A03BADD}" type="presOf" srcId="{75E04202-726C-4B48-B799-790DA94A6F8C}" destId="{9EDFB85B-6967-4E58-B218-D36264C82F11}" srcOrd="0" destOrd="0" presId="urn:microsoft.com/office/officeart/2005/8/layout/list1"/>
    <dgm:cxn modelId="{4B20DE4E-F471-4C11-8947-F83120393F34}" type="presOf" srcId="{0816A0BF-EB5E-44D7-811B-D697815ACD45}" destId="{421B8107-C2B0-4716-9827-B13A15C5841F}" srcOrd="1" destOrd="0" presId="urn:microsoft.com/office/officeart/2005/8/layout/list1"/>
    <dgm:cxn modelId="{B2AAC9FB-0100-4FE3-AB07-05B54EC8E441}" type="presOf" srcId="{0816A0BF-EB5E-44D7-811B-D697815ACD45}" destId="{7E9A5014-ABA0-44DD-99EF-5BF7536297D7}" srcOrd="0" destOrd="0" presId="urn:microsoft.com/office/officeart/2005/8/layout/list1"/>
    <dgm:cxn modelId="{B130C424-9771-4D16-8FA2-0B7FAF6D6274}" srcId="{E9F520A1-6A50-44D8-9E9F-D8603EAB0DF6}" destId="{45B20BE4-5E79-4081-958D-5B65EE90179F}" srcOrd="3" destOrd="0" parTransId="{4B8ECBDB-4D87-41DD-A6D6-1F4BDE00C2AF}" sibTransId="{CF01E30B-3F75-4F74-B79D-2ACD5371B2AE}"/>
    <dgm:cxn modelId="{EB9EBD0A-5826-4873-9F58-08C3FE808D6E}" type="presOf" srcId="{4CCCFB73-F53B-442D-B9B1-A9F4EB71186A}" destId="{93E52807-4842-4E54-A94F-5E26DD024D8D}" srcOrd="0" destOrd="0" presId="urn:microsoft.com/office/officeart/2005/8/layout/list1"/>
    <dgm:cxn modelId="{BC46BD76-36E3-4386-9EB1-8A03C52EA1DC}" type="presOf" srcId="{45B20BE4-5E79-4081-958D-5B65EE90179F}" destId="{0F1B4040-393E-4E9C-B87E-B8F27360D7F7}" srcOrd="0" destOrd="0" presId="urn:microsoft.com/office/officeart/2005/8/layout/list1"/>
    <dgm:cxn modelId="{16AC918D-BC59-4419-B780-12C68690322A}" type="presOf" srcId="{6A0F4BD8-DDA8-4116-B12B-B3B5FD7B2270}" destId="{68AD7B6F-F3B0-4061-B763-0B197978A426}" srcOrd="0" destOrd="0" presId="urn:microsoft.com/office/officeart/2005/8/layout/list1"/>
    <dgm:cxn modelId="{7F9BBEC0-AA87-468E-89DC-35752D6F2349}" type="presOf" srcId="{9DFA1645-9F2C-4749-8D10-158C10C3118B}" destId="{1191161F-9F07-47C4-A700-D93EFABAB0F3}" srcOrd="1" destOrd="0" presId="urn:microsoft.com/office/officeart/2005/8/layout/list1"/>
    <dgm:cxn modelId="{94B765BD-9CEF-44FC-A280-A4ED1873E28F}" type="presOf" srcId="{45B20BE4-5E79-4081-958D-5B65EE90179F}" destId="{481275A1-887D-467D-B771-DEEE882D3764}" srcOrd="1" destOrd="0" presId="urn:microsoft.com/office/officeart/2005/8/layout/list1"/>
    <dgm:cxn modelId="{1C1C98C1-E031-417B-B363-DC9A0C3EC9CD}" srcId="{0816A0BF-EB5E-44D7-811B-D697815ACD45}" destId="{4CCCFB73-F53B-442D-B9B1-A9F4EB71186A}" srcOrd="0" destOrd="0" parTransId="{5DC92E41-2E69-487A-B0EB-D46100163E4C}" sibTransId="{FAB18D58-10B6-490D-AFDB-19DFD4625329}"/>
    <dgm:cxn modelId="{52F0C3FB-4DE4-4A73-99D7-87436A48C688}" srcId="{9DFA1645-9F2C-4749-8D10-158C10C3118B}" destId="{75E04202-726C-4B48-B799-790DA94A6F8C}" srcOrd="0" destOrd="0" parTransId="{00C38AAA-87D3-4F27-B783-CDF32D4640D7}" sibTransId="{38E0F12B-380A-4514-A1D4-4948C8EA9D35}"/>
    <dgm:cxn modelId="{9A6E708E-3C2C-401C-96DD-48E2ACB50821}" srcId="{E9F520A1-6A50-44D8-9E9F-D8603EAB0DF6}" destId="{9DFA1645-9F2C-4749-8D10-158C10C3118B}" srcOrd="0" destOrd="0" parTransId="{ECE72C74-4A2D-4592-B838-C6E697C15FDB}" sibTransId="{05531B6E-AF10-4268-A22C-E9465B45F259}"/>
    <dgm:cxn modelId="{584414BB-CCAC-42D3-82E3-C0DAA89CE427}" type="presOf" srcId="{E9F520A1-6A50-44D8-9E9F-D8603EAB0DF6}" destId="{205E871E-E957-4AE2-9376-67B8B7DD94CF}" srcOrd="0" destOrd="0" presId="urn:microsoft.com/office/officeart/2005/8/layout/list1"/>
    <dgm:cxn modelId="{71625E08-676E-4608-9FD4-D284DB23ADE3}" srcId="{E9F520A1-6A50-44D8-9E9F-D8603EAB0DF6}" destId="{6A0F4BD8-DDA8-4116-B12B-B3B5FD7B2270}" srcOrd="1" destOrd="0" parTransId="{7951523C-403A-41EE-B37B-9B7EBBEB27E8}" sibTransId="{0CC63292-169E-4410-BD2C-505DC196478D}"/>
    <dgm:cxn modelId="{B908C090-8029-40EC-92D0-25302526CB38}" srcId="{E9F520A1-6A50-44D8-9E9F-D8603EAB0DF6}" destId="{0816A0BF-EB5E-44D7-811B-D697815ACD45}" srcOrd="2" destOrd="0" parTransId="{3E81C9DA-DE46-4C97-BE6B-2A487088A1E6}" sibTransId="{8A9A340A-427B-4CD0-8927-063A2CC83C09}"/>
    <dgm:cxn modelId="{4A831429-B38A-43BD-A049-63496279A501}" type="presOf" srcId="{9DFA1645-9F2C-4749-8D10-158C10C3118B}" destId="{FDA3E642-F33B-4F46-B5C4-BADFAAD3E5DF}" srcOrd="0" destOrd="0" presId="urn:microsoft.com/office/officeart/2005/8/layout/list1"/>
    <dgm:cxn modelId="{7E72482D-AFEF-4CC9-97BD-6BB45D03F8A6}" type="presOf" srcId="{430AC734-3835-43AC-B9C4-185CE85B7029}" destId="{DF0FD265-D87B-4ABD-8F40-07865504C65F}" srcOrd="0" destOrd="0" presId="urn:microsoft.com/office/officeart/2005/8/layout/list1"/>
    <dgm:cxn modelId="{A1FB2144-B930-49BF-92AA-8C9D4F785324}" type="presOf" srcId="{6A0F4BD8-DDA8-4116-B12B-B3B5FD7B2270}" destId="{BBD71C6B-1FEF-45ED-A810-ED9DDE424EFA}" srcOrd="1" destOrd="0" presId="urn:microsoft.com/office/officeart/2005/8/layout/list1"/>
    <dgm:cxn modelId="{0F7FF05F-6B48-48FD-8A8A-DB5A8BD47AA3}" srcId="{6A0F4BD8-DDA8-4116-B12B-B3B5FD7B2270}" destId="{885CC95D-FC04-4389-AA40-3DE7E48BB9F2}" srcOrd="0" destOrd="0" parTransId="{E0865BD7-DE1C-4623-B9A9-2F115FDD749F}" sibTransId="{27AA929D-DFF7-4E30-8F5E-65EDA4D5EE19}"/>
    <dgm:cxn modelId="{164A05B0-227D-441F-A512-3F168BBF514B}" srcId="{45B20BE4-5E79-4081-958D-5B65EE90179F}" destId="{430AC734-3835-43AC-B9C4-185CE85B7029}" srcOrd="0" destOrd="0" parTransId="{3A4E9B37-3E07-4CD8-A56C-DECB2D17A5CC}" sibTransId="{24663320-8565-4FB4-A0AC-A6FBBC8B233D}"/>
    <dgm:cxn modelId="{6927AD35-389E-4FD9-905A-E1D2EC40B6F6}" type="presOf" srcId="{885CC95D-FC04-4389-AA40-3DE7E48BB9F2}" destId="{87627B44-7ED8-42EE-8E92-268F0FC8ABFE}" srcOrd="0" destOrd="0" presId="urn:microsoft.com/office/officeart/2005/8/layout/list1"/>
    <dgm:cxn modelId="{6EEF4127-76C3-4975-B7DF-E12522BB14D7}" type="presParOf" srcId="{205E871E-E957-4AE2-9376-67B8B7DD94CF}" destId="{F4E146B9-5BE7-46EA-AC48-20AC0D01CAF9}" srcOrd="0" destOrd="0" presId="urn:microsoft.com/office/officeart/2005/8/layout/list1"/>
    <dgm:cxn modelId="{0FF5BC67-FFB2-4FCB-A9EF-C3356CFE2BCE}" type="presParOf" srcId="{F4E146B9-5BE7-46EA-AC48-20AC0D01CAF9}" destId="{FDA3E642-F33B-4F46-B5C4-BADFAAD3E5DF}" srcOrd="0" destOrd="0" presId="urn:microsoft.com/office/officeart/2005/8/layout/list1"/>
    <dgm:cxn modelId="{D2928574-1C3D-4C18-9B63-826E3967DF6B}" type="presParOf" srcId="{F4E146B9-5BE7-46EA-AC48-20AC0D01CAF9}" destId="{1191161F-9F07-47C4-A700-D93EFABAB0F3}" srcOrd="1" destOrd="0" presId="urn:microsoft.com/office/officeart/2005/8/layout/list1"/>
    <dgm:cxn modelId="{0AF3F8F1-624B-4D69-BE44-D8B1298A8807}" type="presParOf" srcId="{205E871E-E957-4AE2-9376-67B8B7DD94CF}" destId="{FDBEE0A1-5364-4BE1-824F-0BF54F21B3D0}" srcOrd="1" destOrd="0" presId="urn:microsoft.com/office/officeart/2005/8/layout/list1"/>
    <dgm:cxn modelId="{94528522-E7FF-4C63-A4CB-AABBFDF3E97D}" type="presParOf" srcId="{205E871E-E957-4AE2-9376-67B8B7DD94CF}" destId="{9EDFB85B-6967-4E58-B218-D36264C82F11}" srcOrd="2" destOrd="0" presId="urn:microsoft.com/office/officeart/2005/8/layout/list1"/>
    <dgm:cxn modelId="{0B3C81FE-6854-4C3C-8831-6387E235F1B6}" type="presParOf" srcId="{205E871E-E957-4AE2-9376-67B8B7DD94CF}" destId="{05B8BB48-03A9-4A35-8368-AAF5910C4FAB}" srcOrd="3" destOrd="0" presId="urn:microsoft.com/office/officeart/2005/8/layout/list1"/>
    <dgm:cxn modelId="{4DBCFEE7-2A44-470E-BFB1-8235E03AD08D}" type="presParOf" srcId="{205E871E-E957-4AE2-9376-67B8B7DD94CF}" destId="{9CB4AE2B-9724-4B3D-A2FC-177A59EB4B55}" srcOrd="4" destOrd="0" presId="urn:microsoft.com/office/officeart/2005/8/layout/list1"/>
    <dgm:cxn modelId="{0FE9F477-05C0-40B4-A52C-300990299A98}" type="presParOf" srcId="{9CB4AE2B-9724-4B3D-A2FC-177A59EB4B55}" destId="{68AD7B6F-F3B0-4061-B763-0B197978A426}" srcOrd="0" destOrd="0" presId="urn:microsoft.com/office/officeart/2005/8/layout/list1"/>
    <dgm:cxn modelId="{FCA7770B-B909-4FD9-9C22-43930A8D86F2}" type="presParOf" srcId="{9CB4AE2B-9724-4B3D-A2FC-177A59EB4B55}" destId="{BBD71C6B-1FEF-45ED-A810-ED9DDE424EFA}" srcOrd="1" destOrd="0" presId="urn:microsoft.com/office/officeart/2005/8/layout/list1"/>
    <dgm:cxn modelId="{A6FE4E1D-F36E-4B0A-87FF-08AE7922478B}" type="presParOf" srcId="{205E871E-E957-4AE2-9376-67B8B7DD94CF}" destId="{6DE59A28-D5E2-4FEF-9673-EE11B653BFFD}" srcOrd="5" destOrd="0" presId="urn:microsoft.com/office/officeart/2005/8/layout/list1"/>
    <dgm:cxn modelId="{95812636-6606-489A-9726-D6DF60FC170B}" type="presParOf" srcId="{205E871E-E957-4AE2-9376-67B8B7DD94CF}" destId="{87627B44-7ED8-42EE-8E92-268F0FC8ABFE}" srcOrd="6" destOrd="0" presId="urn:microsoft.com/office/officeart/2005/8/layout/list1"/>
    <dgm:cxn modelId="{4D5C7E7C-EA5C-40E2-880D-166D20B4C07E}" type="presParOf" srcId="{205E871E-E957-4AE2-9376-67B8B7DD94CF}" destId="{1E618627-071F-4B5D-BDBE-F3315CB4B8A2}" srcOrd="7" destOrd="0" presId="urn:microsoft.com/office/officeart/2005/8/layout/list1"/>
    <dgm:cxn modelId="{2BCDD6B5-82EA-432A-83AB-F52F26E68266}" type="presParOf" srcId="{205E871E-E957-4AE2-9376-67B8B7DD94CF}" destId="{C751E92A-D5FD-4BE7-BCAD-EA004572ECA7}" srcOrd="8" destOrd="0" presId="urn:microsoft.com/office/officeart/2005/8/layout/list1"/>
    <dgm:cxn modelId="{8A95AF35-6D08-4CBA-9D7C-080453E7DEF2}" type="presParOf" srcId="{C751E92A-D5FD-4BE7-BCAD-EA004572ECA7}" destId="{7E9A5014-ABA0-44DD-99EF-5BF7536297D7}" srcOrd="0" destOrd="0" presId="urn:microsoft.com/office/officeart/2005/8/layout/list1"/>
    <dgm:cxn modelId="{D9A53A80-53A7-4F75-AF83-5391E3D36F8D}" type="presParOf" srcId="{C751E92A-D5FD-4BE7-BCAD-EA004572ECA7}" destId="{421B8107-C2B0-4716-9827-B13A15C5841F}" srcOrd="1" destOrd="0" presId="urn:microsoft.com/office/officeart/2005/8/layout/list1"/>
    <dgm:cxn modelId="{AD868CF0-1C9A-4FD5-9E3C-222891C8F47D}" type="presParOf" srcId="{205E871E-E957-4AE2-9376-67B8B7DD94CF}" destId="{284F960B-F7EF-4A89-87E6-5CB295B65644}" srcOrd="9" destOrd="0" presId="urn:microsoft.com/office/officeart/2005/8/layout/list1"/>
    <dgm:cxn modelId="{4FD78CB8-63A0-493C-98A9-DB3EB20AD645}" type="presParOf" srcId="{205E871E-E957-4AE2-9376-67B8B7DD94CF}" destId="{93E52807-4842-4E54-A94F-5E26DD024D8D}" srcOrd="10" destOrd="0" presId="urn:microsoft.com/office/officeart/2005/8/layout/list1"/>
    <dgm:cxn modelId="{2203036B-4150-4E79-9B9F-9DA4ECA94FEA}" type="presParOf" srcId="{205E871E-E957-4AE2-9376-67B8B7DD94CF}" destId="{07E18FAB-8C31-4A42-9F12-8938630CE5D3}" srcOrd="11" destOrd="0" presId="urn:microsoft.com/office/officeart/2005/8/layout/list1"/>
    <dgm:cxn modelId="{C4220314-ECA6-4046-AF10-B648EE0218CA}" type="presParOf" srcId="{205E871E-E957-4AE2-9376-67B8B7DD94CF}" destId="{4DAD8E25-2B85-4F0B-88FC-DFC088BDFA59}" srcOrd="12" destOrd="0" presId="urn:microsoft.com/office/officeart/2005/8/layout/list1"/>
    <dgm:cxn modelId="{D8CDEACA-8284-478E-8227-3602905E4B4E}" type="presParOf" srcId="{4DAD8E25-2B85-4F0B-88FC-DFC088BDFA59}" destId="{0F1B4040-393E-4E9C-B87E-B8F27360D7F7}" srcOrd="0" destOrd="0" presId="urn:microsoft.com/office/officeart/2005/8/layout/list1"/>
    <dgm:cxn modelId="{4DBD7C32-15E7-415E-AA5D-D008B55FEFE0}" type="presParOf" srcId="{4DAD8E25-2B85-4F0B-88FC-DFC088BDFA59}" destId="{481275A1-887D-467D-B771-DEEE882D3764}" srcOrd="1" destOrd="0" presId="urn:microsoft.com/office/officeart/2005/8/layout/list1"/>
    <dgm:cxn modelId="{550AD83E-C5EA-4BDC-B0AF-EB022C0EAE87}" type="presParOf" srcId="{205E871E-E957-4AE2-9376-67B8B7DD94CF}" destId="{3504BF55-4406-48F1-8563-FADA975B77F3}" srcOrd="13" destOrd="0" presId="urn:microsoft.com/office/officeart/2005/8/layout/list1"/>
    <dgm:cxn modelId="{6F3713D1-F331-4E73-9E57-8E7A0B6C3515}" type="presParOf" srcId="{205E871E-E957-4AE2-9376-67B8B7DD94CF}" destId="{DF0FD265-D87B-4ABD-8F40-07865504C65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FB85B-6967-4E58-B218-D36264C82F11}">
      <dsp:nvSpPr>
        <dsp:cNvPr id="0" name=""/>
        <dsp:cNvSpPr/>
      </dsp:nvSpPr>
      <dsp:spPr>
        <a:xfrm>
          <a:off x="0" y="621587"/>
          <a:ext cx="6792416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333248" rIns="5271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Wir klären wozu die Prozentrechnung gut ist?</a:t>
          </a:r>
          <a:endParaRPr lang="de-DE" sz="1600" kern="1200" dirty="0"/>
        </a:p>
      </dsp:txBody>
      <dsp:txXfrm>
        <a:off x="0" y="621587"/>
        <a:ext cx="6792416" cy="680400"/>
      </dsp:txXfrm>
    </dsp:sp>
    <dsp:sp modelId="{1191161F-9F07-47C4-A700-D93EFABAB0F3}">
      <dsp:nvSpPr>
        <dsp:cNvPr id="0" name=""/>
        <dsp:cNvSpPr/>
      </dsp:nvSpPr>
      <dsp:spPr>
        <a:xfrm>
          <a:off x="339620" y="385427"/>
          <a:ext cx="4754691" cy="472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Prozentrechnung…Was ist das?</a:t>
          </a:r>
          <a:endParaRPr lang="de-DE" sz="1600" kern="1200" dirty="0"/>
        </a:p>
      </dsp:txBody>
      <dsp:txXfrm>
        <a:off x="362677" y="408484"/>
        <a:ext cx="4708577" cy="426206"/>
      </dsp:txXfrm>
    </dsp:sp>
    <dsp:sp modelId="{87627B44-7ED8-42EE-8E92-268F0FC8ABFE}">
      <dsp:nvSpPr>
        <dsp:cNvPr id="0" name=""/>
        <dsp:cNvSpPr/>
      </dsp:nvSpPr>
      <dsp:spPr>
        <a:xfrm>
          <a:off x="0" y="1624547"/>
          <a:ext cx="6792416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333248" rIns="5271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Wir klären Wichtige Begriffe der Prozentrechnung.</a:t>
          </a:r>
          <a:endParaRPr lang="de-DE" sz="1600" kern="1200" dirty="0"/>
        </a:p>
      </dsp:txBody>
      <dsp:txXfrm>
        <a:off x="0" y="1624547"/>
        <a:ext cx="6792416" cy="680400"/>
      </dsp:txXfrm>
    </dsp:sp>
    <dsp:sp modelId="{BBD71C6B-1FEF-45ED-A810-ED9DDE424EFA}">
      <dsp:nvSpPr>
        <dsp:cNvPr id="0" name=""/>
        <dsp:cNvSpPr/>
      </dsp:nvSpPr>
      <dsp:spPr>
        <a:xfrm>
          <a:off x="339620" y="1388387"/>
          <a:ext cx="4754691" cy="472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Grundwert, Prozentwert, Prozentsatz… Bahnhof?!</a:t>
          </a:r>
          <a:endParaRPr lang="de-DE" sz="1600" kern="1200" dirty="0"/>
        </a:p>
      </dsp:txBody>
      <dsp:txXfrm>
        <a:off x="362677" y="1411444"/>
        <a:ext cx="4708577" cy="426206"/>
      </dsp:txXfrm>
    </dsp:sp>
    <dsp:sp modelId="{93E52807-4842-4E54-A94F-5E26DD024D8D}">
      <dsp:nvSpPr>
        <dsp:cNvPr id="0" name=""/>
        <dsp:cNvSpPr/>
      </dsp:nvSpPr>
      <dsp:spPr>
        <a:xfrm>
          <a:off x="0" y="2627507"/>
          <a:ext cx="6792416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333248" rIns="5271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Wir schauen uns an, wie man Prozentangaben rechnen kann.</a:t>
          </a:r>
          <a:endParaRPr lang="de-DE" sz="1600" kern="1200" dirty="0"/>
        </a:p>
      </dsp:txBody>
      <dsp:txXfrm>
        <a:off x="0" y="2627507"/>
        <a:ext cx="6792416" cy="680400"/>
      </dsp:txXfrm>
    </dsp:sp>
    <dsp:sp modelId="{421B8107-C2B0-4716-9827-B13A15C5841F}">
      <dsp:nvSpPr>
        <dsp:cNvPr id="0" name=""/>
        <dsp:cNvSpPr/>
      </dsp:nvSpPr>
      <dsp:spPr>
        <a:xfrm>
          <a:off x="339620" y="2391348"/>
          <a:ext cx="4754691" cy="472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Rechnen mit Prozenten</a:t>
          </a:r>
        </a:p>
      </dsp:txBody>
      <dsp:txXfrm>
        <a:off x="362677" y="2414405"/>
        <a:ext cx="4708577" cy="426206"/>
      </dsp:txXfrm>
    </dsp:sp>
    <dsp:sp modelId="{DF0FD265-D87B-4ABD-8F40-07865504C65F}">
      <dsp:nvSpPr>
        <dsp:cNvPr id="0" name=""/>
        <dsp:cNvSpPr/>
      </dsp:nvSpPr>
      <dsp:spPr>
        <a:xfrm>
          <a:off x="0" y="3630468"/>
          <a:ext cx="6792416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333248" rIns="5271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Wir betrachten Beispiele aus dem richtigen Leben.</a:t>
          </a:r>
          <a:endParaRPr lang="de-DE" sz="1600" kern="1200" dirty="0"/>
        </a:p>
      </dsp:txBody>
      <dsp:txXfrm>
        <a:off x="0" y="3630468"/>
        <a:ext cx="6792416" cy="680400"/>
      </dsp:txXfrm>
    </dsp:sp>
    <dsp:sp modelId="{481275A1-887D-467D-B771-DEEE882D3764}">
      <dsp:nvSpPr>
        <dsp:cNvPr id="0" name=""/>
        <dsp:cNvSpPr/>
      </dsp:nvSpPr>
      <dsp:spPr>
        <a:xfrm>
          <a:off x="339620" y="3394308"/>
          <a:ext cx="4754691" cy="472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Prozentrechnung in der Praxis</a:t>
          </a:r>
          <a:endParaRPr lang="de-DE" sz="1600" kern="1200" dirty="0"/>
        </a:p>
      </dsp:txBody>
      <dsp:txXfrm>
        <a:off x="362677" y="3417365"/>
        <a:ext cx="4708577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0647"/>
            <a:ext cx="4320480" cy="59406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-15903" y="-11481"/>
            <a:ext cx="9159903" cy="5096665"/>
            <a:chOff x="-15903" y="-11481"/>
            <a:chExt cx="9159903" cy="5096665"/>
          </a:xfrm>
        </p:grpSpPr>
        <p:sp>
          <p:nvSpPr>
            <p:cNvPr id="8" name="Freihandform 7"/>
            <p:cNvSpPr/>
            <p:nvPr userDrawn="1"/>
          </p:nvSpPr>
          <p:spPr>
            <a:xfrm>
              <a:off x="-15903" y="12252"/>
              <a:ext cx="1131519" cy="5072932"/>
            </a:xfrm>
            <a:custGeom>
              <a:avLst/>
              <a:gdLst>
                <a:gd name="connsiteX0" fmla="*/ 0 w 1415333"/>
                <a:gd name="connsiteY0" fmla="*/ 0 h 5072932"/>
                <a:gd name="connsiteX1" fmla="*/ 1415333 w 1415333"/>
                <a:gd name="connsiteY1" fmla="*/ 0 h 5072932"/>
                <a:gd name="connsiteX2" fmla="*/ 7952 w 1415333"/>
                <a:gd name="connsiteY2" fmla="*/ 5072932 h 5072932"/>
                <a:gd name="connsiteX3" fmla="*/ 0 w 1415333"/>
                <a:gd name="connsiteY3" fmla="*/ 0 h 50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333" h="5072932">
                  <a:moveTo>
                    <a:pt x="0" y="0"/>
                  </a:moveTo>
                  <a:lnTo>
                    <a:pt x="1415333" y="0"/>
                  </a:lnTo>
                  <a:lnTo>
                    <a:pt x="7952" y="5072932"/>
                  </a:lnTo>
                  <a:cubicBezTo>
                    <a:pt x="5301" y="3384605"/>
                    <a:pt x="2651" y="1696278"/>
                    <a:pt x="0" y="0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 8"/>
            <p:cNvSpPr/>
            <p:nvPr userDrawn="1"/>
          </p:nvSpPr>
          <p:spPr>
            <a:xfrm>
              <a:off x="-11011" y="-11481"/>
              <a:ext cx="9155011" cy="776186"/>
            </a:xfrm>
            <a:custGeom>
              <a:avLst/>
              <a:gdLst>
                <a:gd name="connsiteX0" fmla="*/ 3060 w 9155011"/>
                <a:gd name="connsiteY0" fmla="*/ 993913 h 993913"/>
                <a:gd name="connsiteX1" fmla="*/ 9155011 w 9155011"/>
                <a:gd name="connsiteY1" fmla="*/ 0 h 993913"/>
                <a:gd name="connsiteX2" fmla="*/ 3060 w 9155011"/>
                <a:gd name="connsiteY2" fmla="*/ 7951 h 993913"/>
                <a:gd name="connsiteX3" fmla="*/ 3060 w 9155011"/>
                <a:gd name="connsiteY3" fmla="*/ 993913 h 9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5011" h="993913">
                  <a:moveTo>
                    <a:pt x="3060" y="993913"/>
                  </a:moveTo>
                  <a:lnTo>
                    <a:pt x="9155011" y="0"/>
                  </a:lnTo>
                  <a:lnTo>
                    <a:pt x="3060" y="7951"/>
                  </a:lnTo>
                  <a:cubicBezTo>
                    <a:pt x="409" y="336605"/>
                    <a:pt x="-2241" y="665259"/>
                    <a:pt x="3060" y="99391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 userDrawn="1"/>
        </p:nvGrpSpPr>
        <p:grpSpPr>
          <a:xfrm rot="10800000">
            <a:off x="-7738" y="1761335"/>
            <a:ext cx="9159903" cy="5096665"/>
            <a:chOff x="-15903" y="-11481"/>
            <a:chExt cx="9159903" cy="5096665"/>
          </a:xfrm>
        </p:grpSpPr>
        <p:sp>
          <p:nvSpPr>
            <p:cNvPr id="13" name="Freihandform 12"/>
            <p:cNvSpPr/>
            <p:nvPr userDrawn="1"/>
          </p:nvSpPr>
          <p:spPr>
            <a:xfrm>
              <a:off x="-15903" y="12252"/>
              <a:ext cx="1131519" cy="5072932"/>
            </a:xfrm>
            <a:custGeom>
              <a:avLst/>
              <a:gdLst>
                <a:gd name="connsiteX0" fmla="*/ 0 w 1415333"/>
                <a:gd name="connsiteY0" fmla="*/ 0 h 5072932"/>
                <a:gd name="connsiteX1" fmla="*/ 1415333 w 1415333"/>
                <a:gd name="connsiteY1" fmla="*/ 0 h 5072932"/>
                <a:gd name="connsiteX2" fmla="*/ 7952 w 1415333"/>
                <a:gd name="connsiteY2" fmla="*/ 5072932 h 5072932"/>
                <a:gd name="connsiteX3" fmla="*/ 0 w 1415333"/>
                <a:gd name="connsiteY3" fmla="*/ 0 h 50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333" h="5072932">
                  <a:moveTo>
                    <a:pt x="0" y="0"/>
                  </a:moveTo>
                  <a:lnTo>
                    <a:pt x="1415333" y="0"/>
                  </a:lnTo>
                  <a:lnTo>
                    <a:pt x="7952" y="5072932"/>
                  </a:lnTo>
                  <a:cubicBezTo>
                    <a:pt x="5301" y="3384605"/>
                    <a:pt x="2651" y="1696278"/>
                    <a:pt x="0" y="0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 13"/>
            <p:cNvSpPr/>
            <p:nvPr userDrawn="1"/>
          </p:nvSpPr>
          <p:spPr>
            <a:xfrm>
              <a:off x="-11011" y="-11481"/>
              <a:ext cx="9155011" cy="776186"/>
            </a:xfrm>
            <a:custGeom>
              <a:avLst/>
              <a:gdLst>
                <a:gd name="connsiteX0" fmla="*/ 3060 w 9155011"/>
                <a:gd name="connsiteY0" fmla="*/ 993913 h 993913"/>
                <a:gd name="connsiteX1" fmla="*/ 9155011 w 9155011"/>
                <a:gd name="connsiteY1" fmla="*/ 0 h 993913"/>
                <a:gd name="connsiteX2" fmla="*/ 3060 w 9155011"/>
                <a:gd name="connsiteY2" fmla="*/ 7951 h 993913"/>
                <a:gd name="connsiteX3" fmla="*/ 3060 w 9155011"/>
                <a:gd name="connsiteY3" fmla="*/ 993913 h 9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5011" h="993913">
                  <a:moveTo>
                    <a:pt x="3060" y="993913"/>
                  </a:moveTo>
                  <a:lnTo>
                    <a:pt x="9155011" y="0"/>
                  </a:lnTo>
                  <a:lnTo>
                    <a:pt x="3060" y="7951"/>
                  </a:lnTo>
                  <a:cubicBezTo>
                    <a:pt x="409" y="336605"/>
                    <a:pt x="-2241" y="665259"/>
                    <a:pt x="3060" y="99391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4147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836712"/>
            <a:ext cx="5486400" cy="3890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74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510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908720"/>
            <a:ext cx="5505450" cy="521744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38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79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52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02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600" y="1772816"/>
            <a:ext cx="3816424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032" y="1772816"/>
            <a:ext cx="3826768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76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1781126"/>
            <a:ext cx="3816424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1600" y="2420887"/>
            <a:ext cx="3816424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60032" y="1781126"/>
            <a:ext cx="382676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60032" y="2420887"/>
            <a:ext cx="382676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9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21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57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1124744"/>
            <a:ext cx="2880370" cy="7300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3928" y="1124744"/>
            <a:ext cx="4762872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71550" y="1844824"/>
            <a:ext cx="2880370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2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000C-66CB-4948-9DE1-FA43492881EF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740A-2033-4A18-95AC-2342BDFDBB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04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59632" y="831850"/>
            <a:ext cx="7427168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50" y="1772816"/>
            <a:ext cx="771525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1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6443-C8B8-4690-B706-C77BF9139421}" type="datetimeFigureOut">
              <a:rPr lang="de-DE" smtClean="0"/>
              <a:t>11.05.2012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0459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8303-4D78-403F-87F9-D01ECAEF1F20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-15903" y="-11481"/>
            <a:ext cx="9159903" cy="5096665"/>
            <a:chOff x="-15903" y="-11481"/>
            <a:chExt cx="9159903" cy="5096665"/>
          </a:xfrm>
        </p:grpSpPr>
        <p:sp>
          <p:nvSpPr>
            <p:cNvPr id="8" name="Freihandform 7"/>
            <p:cNvSpPr/>
            <p:nvPr userDrawn="1"/>
          </p:nvSpPr>
          <p:spPr>
            <a:xfrm>
              <a:off x="-15903" y="12252"/>
              <a:ext cx="1131519" cy="5072932"/>
            </a:xfrm>
            <a:custGeom>
              <a:avLst/>
              <a:gdLst>
                <a:gd name="connsiteX0" fmla="*/ 0 w 1415333"/>
                <a:gd name="connsiteY0" fmla="*/ 0 h 5072932"/>
                <a:gd name="connsiteX1" fmla="*/ 1415333 w 1415333"/>
                <a:gd name="connsiteY1" fmla="*/ 0 h 5072932"/>
                <a:gd name="connsiteX2" fmla="*/ 7952 w 1415333"/>
                <a:gd name="connsiteY2" fmla="*/ 5072932 h 5072932"/>
                <a:gd name="connsiteX3" fmla="*/ 0 w 1415333"/>
                <a:gd name="connsiteY3" fmla="*/ 0 h 50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333" h="5072932">
                  <a:moveTo>
                    <a:pt x="0" y="0"/>
                  </a:moveTo>
                  <a:lnTo>
                    <a:pt x="1415333" y="0"/>
                  </a:lnTo>
                  <a:lnTo>
                    <a:pt x="7952" y="5072932"/>
                  </a:lnTo>
                  <a:cubicBezTo>
                    <a:pt x="5301" y="3384605"/>
                    <a:pt x="2651" y="1696278"/>
                    <a:pt x="0" y="0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 8"/>
            <p:cNvSpPr/>
            <p:nvPr userDrawn="1"/>
          </p:nvSpPr>
          <p:spPr>
            <a:xfrm>
              <a:off x="-11011" y="-11481"/>
              <a:ext cx="9155011" cy="776186"/>
            </a:xfrm>
            <a:custGeom>
              <a:avLst/>
              <a:gdLst>
                <a:gd name="connsiteX0" fmla="*/ 3060 w 9155011"/>
                <a:gd name="connsiteY0" fmla="*/ 993913 h 993913"/>
                <a:gd name="connsiteX1" fmla="*/ 9155011 w 9155011"/>
                <a:gd name="connsiteY1" fmla="*/ 0 h 993913"/>
                <a:gd name="connsiteX2" fmla="*/ 3060 w 9155011"/>
                <a:gd name="connsiteY2" fmla="*/ 7951 h 993913"/>
                <a:gd name="connsiteX3" fmla="*/ 3060 w 9155011"/>
                <a:gd name="connsiteY3" fmla="*/ 993913 h 9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5011" h="993913">
                  <a:moveTo>
                    <a:pt x="3060" y="993913"/>
                  </a:moveTo>
                  <a:lnTo>
                    <a:pt x="9155011" y="0"/>
                  </a:lnTo>
                  <a:lnTo>
                    <a:pt x="3060" y="7951"/>
                  </a:lnTo>
                  <a:cubicBezTo>
                    <a:pt x="409" y="336605"/>
                    <a:pt x="-2241" y="665259"/>
                    <a:pt x="3060" y="99391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" name="Grafik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3" y="-11482"/>
            <a:ext cx="4011839" cy="89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2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Italienische_Sprache" TargetMode="External"/><Relationship Id="rId2" Type="http://schemas.openxmlformats.org/officeDocument/2006/relationships/hyperlink" Target="http://de.wikipedia.org/wiki/Lateinische_Sprach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Prozentrechnung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Eine kurze Einführung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71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Noch Fragen?</a:t>
            </a:r>
            <a:endParaRPr lang="de-DE" dirty="0"/>
          </a:p>
        </p:txBody>
      </p:sp>
      <p:pic>
        <p:nvPicPr>
          <p:cNvPr id="2050" name="Picture 2" descr="http://data.motor-talk.de/data/galleries/0/55/347/41244546/fragezeichen-8807216118191879627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53768"/>
            <a:ext cx="4536504" cy="44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2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32114983"/>
              </p:ext>
            </p:extLst>
          </p:nvPr>
        </p:nvGraphicFramePr>
        <p:xfrm>
          <a:off x="1524000" y="1397000"/>
          <a:ext cx="679241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41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Prozentrechnung… Was ist das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denkst du?</a:t>
            </a:r>
            <a:endParaRPr lang="de-DE" dirty="0"/>
          </a:p>
        </p:txBody>
      </p:sp>
      <p:pic>
        <p:nvPicPr>
          <p:cNvPr id="2050" name="Picture 2" descr="http://data.motor-talk.de/data/galleries/0/55/347/41244546/fragezeichen-8807216118191879627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53768"/>
            <a:ext cx="4536504" cy="44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971550" y="1772816"/>
            <a:ext cx="777691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Prozentrechnung… Was ist das?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3573016"/>
            <a:ext cx="7776914" cy="2553147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Kurzgefasst:</a:t>
            </a:r>
          </a:p>
          <a:p>
            <a:r>
              <a:rPr lang="de-DE" dirty="0" smtClean="0"/>
              <a:t>Unterschiedliche Zahlen vergleichbar machen.</a:t>
            </a:r>
          </a:p>
          <a:p>
            <a:r>
              <a:rPr lang="de-DE" dirty="0" smtClean="0"/>
              <a:t>Normalisierung auf Bezugsgröße 100.</a:t>
            </a:r>
          </a:p>
          <a:p>
            <a:r>
              <a:rPr lang="de-DE" dirty="0" smtClean="0"/>
              <a:t>Verhältnisse veranschaulichen.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411760" y="177281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Zahlenangaben in </a:t>
            </a:r>
            <a:r>
              <a:rPr lang="de-DE" b="1" dirty="0"/>
              <a:t>Prozent</a:t>
            </a:r>
            <a:r>
              <a:rPr lang="de-DE" dirty="0"/>
              <a:t> (</a:t>
            </a:r>
            <a:r>
              <a:rPr lang="de-DE" dirty="0">
                <a:hlinkClick r:id="rId2" tooltip="Lateinische Sprache"/>
              </a:rPr>
              <a:t>lat</a:t>
            </a:r>
            <a:r>
              <a:rPr lang="de-DE" dirty="0"/>
              <a:t>.-</a:t>
            </a:r>
            <a:r>
              <a:rPr lang="de-DE" dirty="0">
                <a:hlinkClick r:id="rId3" tooltip="Italienische Sprache"/>
              </a:rPr>
              <a:t>ital</a:t>
            </a:r>
            <a:r>
              <a:rPr lang="de-DE" dirty="0"/>
              <a:t>. </a:t>
            </a:r>
            <a:r>
              <a:rPr lang="de-DE" i="1" dirty="0"/>
              <a:t>vom Hundert, </a:t>
            </a:r>
            <a:r>
              <a:rPr lang="de-DE" i="1" dirty="0" smtClean="0"/>
              <a:t>Hundertstel</a:t>
            </a:r>
            <a:r>
              <a:rPr lang="de-DE" dirty="0" smtClean="0"/>
              <a:t>) </a:t>
            </a:r>
            <a:r>
              <a:rPr lang="de-DE" dirty="0"/>
              <a:t>sollen Größenverhältnisse veranschaulichen und vergleichbar machen, indem die Größen zu einem einheitlichen Grundwert (Hundert) ins Verhältnis gesetzt </a:t>
            </a:r>
            <a:r>
              <a:rPr lang="de-DE" dirty="0" smtClean="0"/>
              <a:t>werden.</a:t>
            </a:r>
            <a:endParaRPr lang="de-DE" dirty="0"/>
          </a:p>
        </p:txBody>
      </p:sp>
      <p:pic>
        <p:nvPicPr>
          <p:cNvPr id="3074" name="Picture 2" descr="http://images.wikia.com/gw2/images/f/f8/Wikipedi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91868"/>
            <a:ext cx="1187624" cy="11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2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831850"/>
            <a:ext cx="7715250" cy="868958"/>
          </a:xfrm>
        </p:spPr>
        <p:txBody>
          <a:bodyPr/>
          <a:lstStyle/>
          <a:p>
            <a:r>
              <a:rPr lang="de-DE" dirty="0"/>
              <a:t>Grundwert, Prozentwert, </a:t>
            </a:r>
            <a:r>
              <a:rPr lang="de-DE" dirty="0" smtClean="0"/>
              <a:t>Prozentsatz…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772816"/>
            <a:ext cx="3816474" cy="4353347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b="1" dirty="0" smtClean="0"/>
              <a:t>Grundwert</a:t>
            </a:r>
            <a:r>
              <a:rPr lang="de-DE" dirty="0" smtClean="0"/>
              <a:t> stellt die Gesamtgröße dar, auf die sich die %-Angaben beziehen.</a:t>
            </a:r>
          </a:p>
          <a:p>
            <a:r>
              <a:rPr lang="de-DE" dirty="0" smtClean="0"/>
              <a:t>Der </a:t>
            </a:r>
            <a:r>
              <a:rPr lang="de-DE" b="1" dirty="0" smtClean="0"/>
              <a:t>Prozentwert</a:t>
            </a:r>
            <a:r>
              <a:rPr lang="de-DE" dirty="0" smtClean="0"/>
              <a:t> ist ein Bruchteil des Grundwertes.</a:t>
            </a:r>
          </a:p>
          <a:p>
            <a:r>
              <a:rPr lang="de-DE" dirty="0" smtClean="0"/>
              <a:t>Der </a:t>
            </a:r>
            <a:r>
              <a:rPr lang="de-DE" b="1" dirty="0" smtClean="0"/>
              <a:t>Prozentsatz</a:t>
            </a:r>
            <a:r>
              <a:rPr lang="de-DE" dirty="0" smtClean="0"/>
              <a:t> ist das Verhältnis zwischen Prozent- und Grundwert.</a:t>
            </a:r>
            <a:endParaRPr lang="de-DE" dirty="0"/>
          </a:p>
        </p:txBody>
      </p:sp>
      <p:sp>
        <p:nvSpPr>
          <p:cNvPr id="5" name="Zylinder 4"/>
          <p:cNvSpPr/>
          <p:nvPr/>
        </p:nvSpPr>
        <p:spPr>
          <a:xfrm>
            <a:off x="4860032" y="1772816"/>
            <a:ext cx="3168352" cy="4392488"/>
          </a:xfrm>
          <a:prstGeom prst="can">
            <a:avLst>
              <a:gd name="adj" fmla="val 976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100 l </a:t>
            </a:r>
            <a:r>
              <a:rPr lang="de-DE" dirty="0" smtClean="0"/>
              <a:t>Wassertank</a:t>
            </a:r>
            <a:endParaRPr lang="de-DE" dirty="0"/>
          </a:p>
        </p:txBody>
      </p:sp>
      <p:sp>
        <p:nvSpPr>
          <p:cNvPr id="7" name="Zylinder 6"/>
          <p:cNvSpPr/>
          <p:nvPr/>
        </p:nvSpPr>
        <p:spPr>
          <a:xfrm>
            <a:off x="4860032" y="1772816"/>
            <a:ext cx="3168352" cy="1080120"/>
          </a:xfrm>
          <a:prstGeom prst="can">
            <a:avLst>
              <a:gd name="adj" fmla="val 273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10 l </a:t>
            </a:r>
            <a:r>
              <a:rPr lang="de-DE" dirty="0" smtClean="0"/>
              <a:t>werden abgeschöpft</a:t>
            </a:r>
            <a:endParaRPr lang="de-DE" dirty="0"/>
          </a:p>
        </p:txBody>
      </p:sp>
      <p:sp>
        <p:nvSpPr>
          <p:cNvPr id="8" name="Geschweifte Klammer rechts 7"/>
          <p:cNvSpPr/>
          <p:nvPr/>
        </p:nvSpPr>
        <p:spPr>
          <a:xfrm>
            <a:off x="8028384" y="1916832"/>
            <a:ext cx="216024" cy="4104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8244408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100%</a:t>
            </a:r>
            <a:endParaRPr lang="de-DE" dirty="0"/>
          </a:p>
        </p:txBody>
      </p:sp>
      <p:sp>
        <p:nvSpPr>
          <p:cNvPr id="10" name="Geschweifte Klammer rechts 9"/>
          <p:cNvSpPr/>
          <p:nvPr/>
        </p:nvSpPr>
        <p:spPr>
          <a:xfrm>
            <a:off x="8028384" y="191683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8316416" y="2060620"/>
                <a:ext cx="72008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e-DE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1" i="1" dirty="0" smtClean="0">
                            <a:latin typeface="Cambria Math"/>
                          </a:rPr>
                          <m:t>𝟏𝟎</m:t>
                        </m:r>
                        <m:r>
                          <a:rPr lang="de-DE" b="1" i="1" dirty="0" smtClean="0">
                            <a:latin typeface="Cambria Math"/>
                          </a:rPr>
                          <m:t> </m:t>
                        </m:r>
                        <m:r>
                          <a:rPr lang="de-DE" b="1" i="1" dirty="0" smtClean="0">
                            <a:latin typeface="Cambria Math"/>
                          </a:rPr>
                          <m:t>𝒍</m:t>
                        </m:r>
                        <m:r>
                          <a:rPr lang="de-DE" b="1" i="1" dirty="0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de-DE" b="1" i="1" dirty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</m:num>
                      <m:den>
                        <m:r>
                          <a:rPr lang="de-DE" b="1" i="1" dirty="0" smtClean="0">
                            <a:latin typeface="Cambria Math"/>
                          </a:rPr>
                          <m:t>𝟏𝟎𝟎</m:t>
                        </m:r>
                        <m:r>
                          <a:rPr lang="de-DE" b="1" i="1" dirty="0" smtClean="0">
                            <a:latin typeface="Cambria Math"/>
                          </a:rPr>
                          <m:t>𝒍</m:t>
                        </m:r>
                      </m:den>
                    </m:f>
                  </m:oMath>
                </a14:m>
                <a:r>
                  <a:rPr lang="de-DE" b="1" dirty="0" smtClean="0"/>
                  <a:t> =</a:t>
                </a:r>
              </a:p>
              <a:p>
                <a:pPr algn="ctr"/>
                <a:r>
                  <a:rPr lang="de-DE" b="1" dirty="0" smtClean="0"/>
                  <a:t>10%</a:t>
                </a:r>
                <a:endParaRPr lang="de-DE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2060620"/>
                <a:ext cx="720080" cy="1046440"/>
              </a:xfrm>
              <a:prstGeom prst="rect">
                <a:avLst/>
              </a:prstGeom>
              <a:blipFill rotWithShape="1">
                <a:blip r:embed="rId2"/>
                <a:stretch>
                  <a:fillRect l="-5085" r="-4237" b="-87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16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Rechnen mit </a:t>
            </a:r>
            <a:r>
              <a:rPr lang="de-DE" dirty="0" smtClean="0"/>
              <a:t>Prozenten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berechnen den Prozentwert: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Ein Grundwert und ein Prozentsatz sind gegeben. Wir wollen den Prozentwert berechnen.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dirty="0" smtClean="0"/>
                  <a:t>Ein Facharbeiter hat ein Einkommen von 1.000,00 € und bekommt eine Gehaltserhöhung um 10 %. Wie hoch ist die Gehaltserhöhung:</a:t>
                </a:r>
              </a:p>
              <a:p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𝑃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10 % 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 1000€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100 %</m:t>
                          </m:r>
                        </m:den>
                      </m:f>
                    </m:oMath>
                  </m:oMathPara>
                </a14:m>
                <a:endParaRPr lang="de-DE" b="0" dirty="0" smtClean="0"/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u="dbl" dirty="0" smtClean="0">
                          <a:latin typeface="Cambria Math"/>
                        </a:rPr>
                        <m:t>𝑃</m:t>
                      </m:r>
                      <m:r>
                        <a:rPr lang="de-DE" i="1" u="dbl" dirty="0" smtClean="0">
                          <a:latin typeface="Cambria Math"/>
                        </a:rPr>
                        <m:t>=100,00 €</m:t>
                      </m:r>
                    </m:oMath>
                  </m:oMathPara>
                </a14:m>
                <a:endParaRPr lang="de-DE" u="dbl" dirty="0"/>
              </a:p>
            </p:txBody>
          </p:sp>
        </mc:Choice>
        <mc:Fallback xmlns=""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  <a:blipFill rotWithShape="1">
                <a:blip r:embed="rId2"/>
                <a:stretch>
                  <a:fillRect t="-20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/>
                        </a:rPr>
                        <m:t>𝑃</m:t>
                      </m:r>
                      <m:r>
                        <a:rPr lang="de-DE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4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de-DE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4000" b="0" i="1" smtClean="0">
                              <a:latin typeface="Cambria Math"/>
                              <a:ea typeface="Cambria Math"/>
                            </a:rPr>
                            <m:t>𝐺</m:t>
                          </m:r>
                        </m:num>
                        <m:den>
                          <m:r>
                            <a:rPr lang="de-DE" sz="4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/>
          <p:cNvSpPr/>
          <p:nvPr/>
        </p:nvSpPr>
        <p:spPr>
          <a:xfrm>
            <a:off x="1115616" y="4077072"/>
            <a:ext cx="352839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Formel: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5333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Rechnen mit </a:t>
            </a:r>
            <a:r>
              <a:rPr lang="de-DE" dirty="0" smtClean="0"/>
              <a:t>Prozenten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berechnen den Prozentsatz: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Ein Grundwert und ein Prozentwert sind gegeben. Wir wollen den Prozentsatz berechnen.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</p:spPr>
            <p:txBody>
              <a:bodyPr>
                <a:normAutofit/>
              </a:bodyPr>
              <a:lstStyle/>
              <a:p>
                <a:r>
                  <a:rPr lang="de-DE" dirty="0" smtClean="0"/>
                  <a:t>Ein Fernseher hat 1.500,00 € gekostet. Jetzt wurde er um 500,00 € reduziert. Wie viel Prozent entspricht das?</a:t>
                </a:r>
              </a:p>
              <a:p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𝑝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500 €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∙100 %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1.500 €</m:t>
                          </m:r>
                        </m:den>
                      </m:f>
                    </m:oMath>
                  </m:oMathPara>
                </a14:m>
                <a:endParaRPr lang="de-DE" b="0" dirty="0" smtClean="0"/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u="dbl" dirty="0" smtClean="0">
                          <a:latin typeface="Cambria Math"/>
                        </a:rPr>
                        <m:t>𝑝</m:t>
                      </m:r>
                      <m:r>
                        <a:rPr lang="de-DE" i="1" u="dbl" dirty="0" smtClean="0">
                          <a:latin typeface="Cambria Math"/>
                        </a:rPr>
                        <m:t>=3</m:t>
                      </m:r>
                      <m:r>
                        <a:rPr lang="de-DE" b="0" i="1" u="dbl" dirty="0" smtClean="0">
                          <a:latin typeface="Cambria Math"/>
                        </a:rPr>
                        <m:t>3, </m:t>
                      </m:r>
                      <m:acc>
                        <m:accPr>
                          <m:chr m:val="̅"/>
                          <m:ctrlPr>
                            <a:rPr lang="de-DE" b="0" i="1" u="dbl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de-DE" b="0" i="1" u="dbl" dirty="0" smtClean="0">
                              <a:latin typeface="Cambria Math"/>
                            </a:rPr>
                            <m:t>33</m:t>
                          </m:r>
                        </m:e>
                      </m:acc>
                      <m:r>
                        <a:rPr lang="de-DE" b="0" i="1" u="dbl" dirty="0" smtClean="0">
                          <a:latin typeface="Cambria Math"/>
                        </a:rPr>
                        <m:t> %</m:t>
                      </m:r>
                    </m:oMath>
                  </m:oMathPara>
                </a14:m>
                <a:endParaRPr lang="de-DE" u="dbl" dirty="0"/>
              </a:p>
            </p:txBody>
          </p:sp>
        </mc:Choice>
        <mc:Fallback xmlns=""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  <a:blipFill rotWithShape="1">
                <a:blip r:embed="rId2"/>
                <a:stretch>
                  <a:fillRect t="-1168" r="-10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/>
                        </a:rPr>
                        <m:t>𝑝</m:t>
                      </m:r>
                      <m:r>
                        <a:rPr lang="de-DE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4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de-DE" sz="4000" b="0" i="1" smtClean="0">
                              <a:latin typeface="Cambria Math"/>
                              <a:ea typeface="Cambria Math"/>
                            </a:rPr>
                            <m:t>∙100</m:t>
                          </m:r>
                        </m:num>
                        <m:den>
                          <m:r>
                            <a:rPr lang="de-DE" sz="4000" b="0" i="1" smtClean="0">
                              <a:latin typeface="Cambria Math"/>
                            </a:rPr>
                            <m:t>𝐺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/>
          <p:cNvSpPr/>
          <p:nvPr/>
        </p:nvSpPr>
        <p:spPr>
          <a:xfrm>
            <a:off x="1115616" y="4077072"/>
            <a:ext cx="352839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Formel: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91709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Rechnen mit </a:t>
            </a:r>
            <a:r>
              <a:rPr lang="de-DE" dirty="0" smtClean="0"/>
              <a:t>Prozenten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berechnen den Grundwert: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Ein Prozentsatz und ein Prozentwert sind gegeben. Wir wollen den Grundwert berechnen.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</p:spPr>
            <p:txBody>
              <a:bodyPr>
                <a:normAutofit/>
              </a:bodyPr>
              <a:lstStyle/>
              <a:p>
                <a:r>
                  <a:rPr lang="de-DE" dirty="0" smtClean="0"/>
                  <a:t>Ein Vertreter erhält auf seiner Verkäufe 15 % Provision. Am Monatsende erhält er 1.000 €. Wie viel hat er verkauft?</a:t>
                </a:r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𝐺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1.000 €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∙100 %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15 %</m:t>
                          </m:r>
                        </m:den>
                      </m:f>
                    </m:oMath>
                  </m:oMathPara>
                </a14:m>
                <a:endParaRPr lang="de-DE" b="0" dirty="0" smtClean="0"/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u="dbl" dirty="0" smtClean="0">
                          <a:latin typeface="Cambria Math"/>
                        </a:rPr>
                        <m:t>𝐺</m:t>
                      </m:r>
                      <m:r>
                        <a:rPr lang="de-DE" i="1" u="dbl" dirty="0" smtClean="0">
                          <a:latin typeface="Cambria Math"/>
                        </a:rPr>
                        <m:t>=6</m:t>
                      </m:r>
                      <m:r>
                        <a:rPr lang="de-DE" b="0" i="1" u="dbl" dirty="0" smtClean="0">
                          <a:latin typeface="Cambria Math"/>
                        </a:rPr>
                        <m:t>666, </m:t>
                      </m:r>
                      <m:acc>
                        <m:accPr>
                          <m:chr m:val="̅"/>
                          <m:ctrlPr>
                            <a:rPr lang="de-DE" b="0" i="1" u="dbl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de-DE" b="0" i="1" u="dbl" dirty="0" smtClean="0">
                              <a:latin typeface="Cambria Math"/>
                            </a:rPr>
                            <m:t>66 </m:t>
                          </m:r>
                        </m:e>
                      </m:acc>
                      <m:r>
                        <a:rPr lang="de-DE" b="0" i="1" u="dbl" dirty="0" smtClean="0">
                          <a:latin typeface="Cambria Math"/>
                        </a:rPr>
                        <m:t>€</m:t>
                      </m:r>
                    </m:oMath>
                  </m:oMathPara>
                </a14:m>
                <a:endParaRPr lang="de-DE" u="dbl" dirty="0"/>
              </a:p>
            </p:txBody>
          </p:sp>
        </mc:Choice>
        <mc:Fallback xmlns=""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60032" y="2420887"/>
                <a:ext cx="4104456" cy="4176465"/>
              </a:xfrm>
              <a:blipFill rotWithShape="1">
                <a:blip r:embed="rId2"/>
                <a:stretch>
                  <a:fillRect t="-11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/>
                        </a:rPr>
                        <m:t>𝐺</m:t>
                      </m:r>
                      <m:r>
                        <a:rPr lang="de-DE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4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de-DE" sz="4000" b="0" i="1" smtClean="0">
                              <a:latin typeface="Cambria Math"/>
                              <a:ea typeface="Cambria Math"/>
                            </a:rPr>
                            <m:t>∙100</m:t>
                          </m:r>
                        </m:num>
                        <m:den>
                          <m:r>
                            <a:rPr lang="de-DE" sz="4000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de-DE" sz="4000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437112"/>
                <a:ext cx="3528392" cy="1728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/>
          <p:cNvSpPr/>
          <p:nvPr/>
        </p:nvSpPr>
        <p:spPr>
          <a:xfrm>
            <a:off x="1115616" y="4077072"/>
            <a:ext cx="352839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Formel: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59438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Prozentrechnung in der Praxis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Wahlergebnisse/Statistiken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Preissenkungen/-erhöhungen</a:t>
            </a:r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5373216"/>
            <a:ext cx="3596657" cy="139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464914"/>
            <a:ext cx="3596657" cy="290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://www.sparblog.com/wp-content/uploads/2010/02/20-Prozent-RabattAktion-bei-Satur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64914"/>
            <a:ext cx="4160079" cy="430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72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eTeacher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Praesentation_eTeachers</Template>
  <TotalTime>0</TotalTime>
  <Words>408</Words>
  <Application>Microsoft Office PowerPoint</Application>
  <PresentationFormat>Bildschirmpräsentation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Praesentation_eTeachers</vt:lpstr>
      <vt:lpstr>1_Benutzerdefiniertes Design</vt:lpstr>
      <vt:lpstr>Prozentrechnung</vt:lpstr>
      <vt:lpstr>Inhalt</vt:lpstr>
      <vt:lpstr>Prozentrechnung… Was ist das?</vt:lpstr>
      <vt:lpstr>Prozentrechnung… Was ist das?</vt:lpstr>
      <vt:lpstr>Grundwert, Prozentwert, Prozentsatz…</vt:lpstr>
      <vt:lpstr>Rechnen mit Prozenten</vt:lpstr>
      <vt:lpstr>Rechnen mit Prozenten</vt:lpstr>
      <vt:lpstr>Rechnen mit Prozenten</vt:lpstr>
      <vt:lpstr>Prozentrechnung in der Praxis</vt:lpstr>
      <vt:lpstr>Noch Fragen?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Prozentrechnung</dc:title>
  <dc:creator>Marco Rancinger</dc:creator>
  <cp:lastModifiedBy>Marco Rancinger</cp:lastModifiedBy>
  <cp:revision>12</cp:revision>
  <dcterms:created xsi:type="dcterms:W3CDTF">2012-05-11T11:54:47Z</dcterms:created>
  <dcterms:modified xsi:type="dcterms:W3CDTF">2012-05-11T18:35:10Z</dcterms:modified>
</cp:coreProperties>
</file>